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6" r:id="rId12"/>
    <p:sldId id="267" r:id="rId13"/>
    <p:sldId id="270" r:id="rId14"/>
    <p:sldId id="268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DG Jory" panose="020B0604020202020204" charset="-78"/>
      <p:regular r:id="rId17"/>
    </p:embeddedFont>
    <p:embeddedFont>
      <p:font typeface="DG Jory Bold" panose="020B0604020202020204" charset="-78"/>
      <p:regular r:id="rId18"/>
    </p:embeddedFont>
    <p:embeddedFont>
      <p:font typeface="League Spartan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07933" y="59261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680067" y="-251105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t="-39787" r="-1010" b="-3978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78687" y="329294"/>
            <a:ext cx="2529933" cy="1282619"/>
          </a:xfrm>
          <a:custGeom>
            <a:avLst/>
            <a:gdLst/>
            <a:ahLst/>
            <a:cxnLst/>
            <a:rect l="l" t="t" r="r" b="b"/>
            <a:pathLst>
              <a:path w="2529933" h="1282619">
                <a:moveTo>
                  <a:pt x="0" y="0"/>
                </a:moveTo>
                <a:lnTo>
                  <a:pt x="2529933" y="0"/>
                </a:lnTo>
                <a:lnTo>
                  <a:pt x="2529933" y="1282618"/>
                </a:lnTo>
                <a:lnTo>
                  <a:pt x="0" y="1282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8623" b="-4862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777399" y="8873749"/>
            <a:ext cx="5966329" cy="141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endParaRPr dirty="0"/>
          </a:p>
          <a:p>
            <a:pPr algn="r">
              <a:lnSpc>
                <a:spcPts val="5584"/>
              </a:lnSpc>
            </a:pPr>
            <a:r>
              <a:rPr lang="en-US" sz="46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-</a:t>
            </a:r>
            <a:r>
              <a:rPr lang="en-US" sz="4653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By Infosys Interns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91874" y="3551865"/>
            <a:ext cx="13233169" cy="261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4"/>
              </a:lnSpc>
            </a:pPr>
            <a:r>
              <a:rPr lang="en-US" sz="860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BEYOND_QWERTY</a:t>
            </a:r>
          </a:p>
          <a:p>
            <a:pPr algn="ctr">
              <a:lnSpc>
                <a:spcPts val="10324"/>
              </a:lnSpc>
            </a:pPr>
            <a:r>
              <a:rPr lang="en-US" sz="860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12453" y="6088119"/>
            <a:ext cx="8712332" cy="65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2"/>
              </a:lnSpc>
            </a:pPr>
            <a:r>
              <a:rPr lang="en-US" sz="38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Voice Enabled Form Filling Project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ACF84-A111-7660-1C9D-D4646B8AC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C48F4AB-92FC-29D1-AEFA-F8095CA3C75D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3306068-D8C0-0CE7-68F5-FBE0267840DA}"/>
              </a:ext>
            </a:extLst>
          </p:cNvPr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D2ED265-F6D1-032C-33F5-3EB2FE6652B1}"/>
              </a:ext>
            </a:extLst>
          </p:cNvPr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F968330-4A22-6616-1A9D-008A8F944EEC}"/>
              </a:ext>
            </a:extLst>
          </p:cNvPr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038B068-AED5-E1F1-D5E3-BFDA8CF3C631}"/>
              </a:ext>
            </a:extLst>
          </p:cNvPr>
          <p:cNvGrpSpPr/>
          <p:nvPr/>
        </p:nvGrpSpPr>
        <p:grpSpPr>
          <a:xfrm>
            <a:off x="3680066" y="571500"/>
            <a:ext cx="6201407" cy="1773322"/>
            <a:chOff x="0" y="0"/>
            <a:chExt cx="27474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918B9A4-9D64-3D1B-C80E-502C269B4A70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711FBC9-AB76-A49F-B4C8-0C12B886C0F2}"/>
                </a:ext>
              </a:extLst>
            </p:cNvPr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09A8B8A-9A01-CC78-8D6B-CFC0F2D4DEE3}"/>
              </a:ext>
            </a:extLst>
          </p:cNvPr>
          <p:cNvGrpSpPr/>
          <p:nvPr/>
        </p:nvGrpSpPr>
        <p:grpSpPr>
          <a:xfrm>
            <a:off x="3822250" y="713684"/>
            <a:ext cx="6201407" cy="1773322"/>
            <a:chOff x="0" y="0"/>
            <a:chExt cx="27474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C31B25-3E00-7A1C-F567-53C4B5999249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1A5AE87-2FFA-7C13-3551-D34F0672EE1E}"/>
                </a:ext>
              </a:extLst>
            </p:cNvPr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52491F8-A72B-B36F-CA2A-F2DAEFC5A0A3}"/>
              </a:ext>
            </a:extLst>
          </p:cNvPr>
          <p:cNvSpPr txBox="1"/>
          <p:nvPr/>
        </p:nvSpPr>
        <p:spPr>
          <a:xfrm>
            <a:off x="3788627" y="1083862"/>
            <a:ext cx="6236194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</a:rPr>
              <a:t>Competitive</a:t>
            </a:r>
            <a:r>
              <a:rPr lang="en-US" sz="5400" dirty="0"/>
              <a:t> </a:t>
            </a:r>
            <a:r>
              <a:rPr lang="en-US" sz="4930" dirty="0">
                <a:solidFill>
                  <a:srgbClr val="000000"/>
                </a:solidFill>
                <a:latin typeface="League Spartan"/>
              </a:rPr>
              <a:t>Edge</a:t>
            </a:r>
            <a:endParaRPr lang="en-US" sz="4930" dirty="0">
              <a:solidFill>
                <a:srgbClr val="000000"/>
              </a:solidFill>
              <a:latin typeface="League Spartan"/>
              <a:sym typeface="League Spart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57DEEA-3715-9566-320D-5076D9AC9438}"/>
              </a:ext>
            </a:extLst>
          </p:cNvPr>
          <p:cNvSpPr txBox="1"/>
          <p:nvPr/>
        </p:nvSpPr>
        <p:spPr>
          <a:xfrm>
            <a:off x="3200400" y="2697640"/>
            <a:ext cx="9601200" cy="6478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770" b="1" dirty="0"/>
              <a:t>🔹 </a:t>
            </a:r>
            <a:r>
              <a:rPr lang="en-US" sz="3800" b="1" dirty="0"/>
              <a:t>Why Beyond QWERTY?</a:t>
            </a:r>
          </a:p>
          <a:p>
            <a:endParaRPr lang="en-US" sz="3770" b="1" dirty="0"/>
          </a:p>
          <a:p>
            <a:r>
              <a:rPr lang="en-US" sz="3770" dirty="0"/>
              <a:t>✅ </a:t>
            </a:r>
            <a:r>
              <a:rPr lang="en-US" sz="3770" b="1" dirty="0"/>
              <a:t>Voice-Enabled Input</a:t>
            </a:r>
            <a:r>
              <a:rPr lang="en-US" sz="3770" dirty="0"/>
              <a:t> – No need for typing, making form-filling easier.</a:t>
            </a:r>
            <a:br>
              <a:rPr lang="en-US" sz="3770" dirty="0"/>
            </a:br>
            <a:r>
              <a:rPr lang="en-US" sz="3770" dirty="0"/>
              <a:t>✅ </a:t>
            </a:r>
            <a:r>
              <a:rPr lang="en-US" sz="3770" b="1" dirty="0"/>
              <a:t>Multi-Language Support</a:t>
            </a:r>
            <a:r>
              <a:rPr lang="en-US" sz="3770" dirty="0"/>
              <a:t> – Overcomes language barriers for diverse users.</a:t>
            </a:r>
            <a:br>
              <a:rPr lang="en-US" sz="3770" dirty="0"/>
            </a:br>
            <a:r>
              <a:rPr lang="en-US" sz="3770" dirty="0"/>
              <a:t>✅ </a:t>
            </a:r>
            <a:r>
              <a:rPr lang="en-US" sz="3770" b="1" dirty="0"/>
              <a:t>AI-Powered Error Correction</a:t>
            </a:r>
            <a:r>
              <a:rPr lang="en-US" sz="3770" dirty="0"/>
              <a:t> – Ensures accuracy and efficiency.</a:t>
            </a:r>
            <a:br>
              <a:rPr lang="en-US" sz="3770" dirty="0"/>
            </a:br>
            <a:r>
              <a:rPr lang="en-US" sz="3770" dirty="0"/>
              <a:t>✅ </a:t>
            </a:r>
            <a:r>
              <a:rPr lang="en-US" sz="3770" b="1" dirty="0"/>
              <a:t>Scalability &amp; Industry Use</a:t>
            </a:r>
            <a:r>
              <a:rPr lang="en-US" sz="3770" dirty="0"/>
              <a:t> – Can be integrated into banking, healthcare, and enterprise automation.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9D5129-016D-959A-85F8-E07C82E0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2939389"/>
            <a:ext cx="5412704" cy="59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6150391" y="747655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92574" y="889839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56092" y="-432"/>
            <a:ext cx="18544092" cy="10287432"/>
          </a:xfrm>
          <a:custGeom>
            <a:avLst/>
            <a:gdLst/>
            <a:ahLst/>
            <a:cxnLst/>
            <a:rect l="l" t="t" r="r" b="b"/>
            <a:pathLst>
              <a:path w="18544092" h="10287432">
                <a:moveTo>
                  <a:pt x="0" y="0"/>
                </a:moveTo>
                <a:lnTo>
                  <a:pt x="18544092" y="0"/>
                </a:lnTo>
                <a:lnTo>
                  <a:pt x="18544092" y="10287432"/>
                </a:lnTo>
                <a:lnTo>
                  <a:pt x="0" y="10287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t="-40129" b="-4012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30853" y="3271773"/>
            <a:ext cx="12184314" cy="463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🌍 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Global Expansion 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Support for more languages &amp; dialects.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🧠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Advanced AI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–Improved speech recognition &amp; NLP accuracy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📲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Cross-Platform Integration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Mobile, web, and smart devices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🔒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Enhanced Security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–Stronger encryption &amp; compliance   measures.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🤖 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AI Automation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Smart suggestions &amp; predictive form-filling.</a:t>
            </a:r>
          </a:p>
          <a:p>
            <a:pPr algn="just">
              <a:lnSpc>
                <a:spcPts val="5252"/>
              </a:lnSpc>
            </a:pPr>
            <a:endParaRPr lang="en-US" sz="3751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58951" y="1260017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SCOPE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648656" y="2113804"/>
            <a:ext cx="9698462" cy="687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endParaRPr dirty="0"/>
          </a:p>
          <a:p>
            <a:pPr marL="770968" lvl="1" indent="-385484" algn="l">
              <a:lnSpc>
                <a:spcPts val="4999"/>
              </a:lnSpc>
              <a:buFont typeface="Arial"/>
              <a:buChar char="•"/>
            </a:pP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</a:t>
            </a:r>
            <a:r>
              <a:rPr lang="en-US" sz="3570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Efficient &amp; Accessible</a:t>
            </a: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Voice-enabled form filling reduces manual effort, making it faster and easier for all users.</a:t>
            </a:r>
          </a:p>
          <a:p>
            <a:pPr marL="770968" lvl="1" indent="-385484" algn="l">
              <a:lnSpc>
                <a:spcPts val="4999"/>
              </a:lnSpc>
              <a:buFont typeface="Arial"/>
              <a:buChar char="•"/>
            </a:pP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</a:t>
            </a:r>
            <a:r>
              <a:rPr lang="en-US" sz="3570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Inclusive &amp; Scalable </a:t>
            </a: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Supports multiple languages and adapts to diverse user needs, enhancing digital accessibility.</a:t>
            </a:r>
          </a:p>
          <a:p>
            <a:pPr marL="770968" lvl="1" indent="-385484" algn="l">
              <a:lnSpc>
                <a:spcPts val="4999"/>
              </a:lnSpc>
              <a:buFont typeface="Arial"/>
              <a:buChar char="•"/>
            </a:pPr>
            <a:r>
              <a:rPr lang="en-US" sz="3570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Secure &amp; Future-Ready </a:t>
            </a: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Ensures data privacy while leveraging AI for improved accuracy and seamless integration across platforms.</a:t>
            </a:r>
          </a:p>
          <a:p>
            <a:pPr algn="ctr">
              <a:lnSpc>
                <a:spcPts val="4999"/>
              </a:lnSpc>
            </a:pPr>
            <a:endParaRPr lang="en-US" sz="3570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680067" y="407157"/>
            <a:ext cx="5994124" cy="1773322"/>
            <a:chOff x="0" y="0"/>
            <a:chExt cx="2747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822251" y="549341"/>
            <a:ext cx="5994124" cy="1773322"/>
            <a:chOff x="0" y="0"/>
            <a:chExt cx="2747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7197" y="2623202"/>
            <a:ext cx="5594290" cy="5922011"/>
          </a:xfrm>
          <a:custGeom>
            <a:avLst/>
            <a:gdLst/>
            <a:ahLst/>
            <a:cxnLst/>
            <a:rect l="l" t="t" r="r" b="b"/>
            <a:pathLst>
              <a:path w="5594290" h="5922011">
                <a:moveTo>
                  <a:pt x="0" y="0"/>
                </a:moveTo>
                <a:lnTo>
                  <a:pt x="5594290" y="0"/>
                </a:lnTo>
                <a:lnTo>
                  <a:pt x="5594290" y="5922011"/>
                </a:lnTo>
                <a:lnTo>
                  <a:pt x="0" y="5922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4" r="-332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788627" y="919519"/>
            <a:ext cx="6027748" cy="7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D3F34-7CB5-CA02-D2A7-B543584D7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C62FF5-679C-A916-09A0-57A0E23038D5}"/>
              </a:ext>
            </a:extLst>
          </p:cNvPr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778CB4A-0B5D-BF09-24FC-27EA51474FF0}"/>
              </a:ext>
            </a:extLst>
          </p:cNvPr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90E3034-F43D-6690-1A27-2F8EACC1C413}"/>
              </a:ext>
            </a:extLst>
          </p:cNvPr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E38BF76-3959-878A-47F6-83DAB66E2A36}"/>
              </a:ext>
            </a:extLst>
          </p:cNvPr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97E0030-BAF5-EF96-5C22-60123F6AA4AE}"/>
              </a:ext>
            </a:extLst>
          </p:cNvPr>
          <p:cNvGrpSpPr/>
          <p:nvPr/>
        </p:nvGrpSpPr>
        <p:grpSpPr>
          <a:xfrm>
            <a:off x="5715000" y="342900"/>
            <a:ext cx="5994124" cy="1773322"/>
            <a:chOff x="0" y="0"/>
            <a:chExt cx="27474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3863C83-8FCD-6C15-2888-6F03939787B5}"/>
                </a:ext>
              </a:extLst>
            </p:cNvPr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B52B7F7-7986-1DA4-3849-31C21A292A45}"/>
                </a:ext>
              </a:extLst>
            </p:cNvPr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B272C42-0957-D9E3-4D60-1DFAC56315FA}"/>
              </a:ext>
            </a:extLst>
          </p:cNvPr>
          <p:cNvGrpSpPr/>
          <p:nvPr/>
        </p:nvGrpSpPr>
        <p:grpSpPr>
          <a:xfrm>
            <a:off x="5857184" y="381178"/>
            <a:ext cx="6001027" cy="1817088"/>
            <a:chOff x="0" y="-47625"/>
            <a:chExt cx="2750564" cy="83286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DF9FCB5-1CE0-B850-80A0-D7098D559A2E}"/>
                </a:ext>
              </a:extLst>
            </p:cNvPr>
            <p:cNvSpPr/>
            <p:nvPr/>
          </p:nvSpPr>
          <p:spPr>
            <a:xfrm>
              <a:off x="3164" y="-27565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4990" b="1" dirty="0">
                  <a:latin typeface="League Spartan" panose="020B0604020202020204" charset="0"/>
                </a:rPr>
                <a:t>Next Steps</a:t>
              </a:r>
            </a:p>
            <a:p>
              <a:pPr algn="ctr"/>
              <a:endParaRPr lang="en-US" sz="4990" dirty="0">
                <a:latin typeface="League Spartan" panose="020B0604020202020204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D0FC1C0-EC28-6D2C-E96D-816646A753B2}"/>
                </a:ext>
              </a:extLst>
            </p:cNvPr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0E97E4F-72B9-B7DA-A552-8D68A6F78953}"/>
              </a:ext>
            </a:extLst>
          </p:cNvPr>
          <p:cNvSpPr txBox="1"/>
          <p:nvPr/>
        </p:nvSpPr>
        <p:spPr>
          <a:xfrm>
            <a:off x="914297" y="2289171"/>
            <a:ext cx="13693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u="sng" dirty="0"/>
              <a:t>Let’s Build the Future!!!</a:t>
            </a:r>
            <a:endParaRPr lang="en-US" sz="4800" u="sng" dirty="0"/>
          </a:p>
          <a:p>
            <a:pPr algn="ctr"/>
            <a:endParaRPr lang="en-US" sz="3200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7BB378-C993-2F77-5CB0-30502DFFCFCE}"/>
              </a:ext>
            </a:extLst>
          </p:cNvPr>
          <p:cNvSpPr txBox="1"/>
          <p:nvPr/>
        </p:nvSpPr>
        <p:spPr>
          <a:xfrm>
            <a:off x="8458200" y="3358098"/>
            <a:ext cx="91440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/>
              <a:t>🔹 </a:t>
            </a:r>
            <a:r>
              <a:rPr lang="en-US" sz="3500" b="1" dirty="0"/>
              <a:t>Expanding Beyond QWERTY</a:t>
            </a:r>
            <a:r>
              <a:rPr lang="en-US" sz="3500" dirty="0"/>
              <a:t> – Integrating more AI automation for seamless form filling.</a:t>
            </a:r>
            <a:br>
              <a:rPr lang="en-US" sz="3500" dirty="0"/>
            </a:br>
            <a:r>
              <a:rPr lang="en-US" sz="3500" dirty="0"/>
              <a:t> </a:t>
            </a:r>
            <a:r>
              <a:rPr lang="en-US" sz="3500" b="1" dirty="0"/>
              <a:t>🤝 Industry Partnerships</a:t>
            </a:r>
            <a:r>
              <a:rPr lang="en-US" sz="3500" dirty="0"/>
              <a:t> – Seeking collaborations for large-scale adoption.</a:t>
            </a:r>
            <a:br>
              <a:rPr lang="en-US" sz="3500" dirty="0"/>
            </a:br>
            <a:r>
              <a:rPr lang="en-US" sz="3500" dirty="0"/>
              <a:t> </a:t>
            </a:r>
            <a:r>
              <a:rPr lang="en-US" sz="3500" b="1" dirty="0"/>
              <a:t>📢 Spreading Awareness</a:t>
            </a:r>
            <a:r>
              <a:rPr lang="en-US" sz="3500" dirty="0"/>
              <a:t> – Engaging through webinars &amp; workshops.</a:t>
            </a:r>
            <a:br>
              <a:rPr lang="en-US" sz="3500" dirty="0"/>
            </a:br>
            <a:r>
              <a:rPr lang="en-US" sz="3500" b="1" dirty="0"/>
              <a:t>💡 Open-Source Growth</a:t>
            </a:r>
            <a:r>
              <a:rPr lang="en-US" sz="3500" dirty="0"/>
              <a:t> – Encouraging contributions for continuous enhancements.</a:t>
            </a:r>
            <a:br>
              <a:rPr lang="en-US" sz="3500" dirty="0"/>
            </a:br>
            <a:r>
              <a:rPr lang="en-US" sz="3500" b="1" dirty="0"/>
              <a:t>📩 Let’s Connect!</a:t>
            </a:r>
            <a:r>
              <a:rPr lang="en-US" sz="3500" dirty="0"/>
              <a:t> – Get in touch to collaborate and shape the future together.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7DF36-736E-7C70-30E8-838948C7D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01" y="2756668"/>
            <a:ext cx="6652044" cy="6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828914" y="4195354"/>
            <a:ext cx="1469854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54"/>
              </a:lnSpc>
              <a:spcBef>
                <a:spcPct val="0"/>
              </a:spcBef>
            </a:pPr>
            <a:r>
              <a:rPr lang="en-US" sz="13962" b="1" u="none" strike="noStrike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14998729" y="-1261755"/>
            <a:ext cx="6969338" cy="6310418"/>
          </a:xfrm>
          <a:custGeom>
            <a:avLst/>
            <a:gdLst/>
            <a:ahLst/>
            <a:cxnLst/>
            <a:rect l="l" t="t" r="r" b="b"/>
            <a:pathLst>
              <a:path w="6969338" h="6310418">
                <a:moveTo>
                  <a:pt x="6969338" y="6310419"/>
                </a:moveTo>
                <a:lnTo>
                  <a:pt x="0" y="6310419"/>
                </a:lnTo>
                <a:lnTo>
                  <a:pt x="0" y="0"/>
                </a:lnTo>
                <a:lnTo>
                  <a:pt x="6969338" y="0"/>
                </a:lnTo>
                <a:lnTo>
                  <a:pt x="6969338" y="63104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24077" y="6543421"/>
            <a:ext cx="6793079" cy="6150824"/>
          </a:xfrm>
          <a:custGeom>
            <a:avLst/>
            <a:gdLst/>
            <a:ahLst/>
            <a:cxnLst/>
            <a:rect l="l" t="t" r="r" b="b"/>
            <a:pathLst>
              <a:path w="6793079" h="6150824">
                <a:moveTo>
                  <a:pt x="0" y="0"/>
                </a:moveTo>
                <a:lnTo>
                  <a:pt x="6793079" y="0"/>
                </a:lnTo>
                <a:lnTo>
                  <a:pt x="6793079" y="6150824"/>
                </a:lnTo>
                <a:lnTo>
                  <a:pt x="0" y="6150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6815999" cy="6171577"/>
          </a:xfrm>
          <a:custGeom>
            <a:avLst/>
            <a:gdLst/>
            <a:ahLst/>
            <a:cxnLst/>
            <a:rect l="l" t="t" r="r" b="b"/>
            <a:pathLst>
              <a:path w="6815999" h="6171577">
                <a:moveTo>
                  <a:pt x="6815999" y="6171577"/>
                </a:moveTo>
                <a:lnTo>
                  <a:pt x="0" y="6171577"/>
                </a:lnTo>
                <a:lnTo>
                  <a:pt x="0" y="0"/>
                </a:lnTo>
                <a:lnTo>
                  <a:pt x="6815999" y="0"/>
                </a:lnTo>
                <a:lnTo>
                  <a:pt x="6815999" y="61715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6075846" y="1028700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18030" y="1170884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04273" y="3681900"/>
            <a:ext cx="5392265" cy="5053404"/>
            <a:chOff x="0" y="0"/>
            <a:chExt cx="737548" cy="6911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7548" cy="691199"/>
            </a:xfrm>
            <a:custGeom>
              <a:avLst/>
              <a:gdLst/>
              <a:ahLst/>
              <a:cxnLst/>
              <a:rect l="l" t="t" r="r" b="b"/>
              <a:pathLst>
                <a:path w="737548" h="691199">
                  <a:moveTo>
                    <a:pt x="0" y="0"/>
                  </a:moveTo>
                  <a:lnTo>
                    <a:pt x="737548" y="0"/>
                  </a:lnTo>
                  <a:lnTo>
                    <a:pt x="737548" y="691199"/>
                  </a:lnTo>
                  <a:lnTo>
                    <a:pt x="0" y="691199"/>
                  </a:lnTo>
                  <a:close/>
                </a:path>
              </a:pathLst>
            </a:custGeom>
            <a:blipFill>
              <a:blip r:embed="rId4"/>
              <a:stretch>
                <a:fillRect t="-1652" b="-505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091583" y="3681900"/>
            <a:ext cx="11491577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4789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"Beyond QWERTY"</a:t>
            </a:r>
            <a:r>
              <a:rPr lang="en-US" sz="3600" dirty="0"/>
              <a:t> is an AI-powered, voice-enabled form-filling system.</a:t>
            </a:r>
          </a:p>
          <a:p>
            <a:pPr marL="571500" indent="-571500" algn="l">
              <a:lnSpc>
                <a:spcPts val="4789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utilizes </a:t>
            </a:r>
            <a:r>
              <a:rPr lang="en-US" sz="3600" b="1" dirty="0"/>
              <a:t>speech recognition</a:t>
            </a:r>
            <a:r>
              <a:rPr lang="en-US" sz="3600" dirty="0"/>
              <a:t> to allow users to fill forms effortlessly.</a:t>
            </a:r>
          </a:p>
          <a:p>
            <a:pPr marL="571500" indent="-571500" algn="l">
              <a:lnSpc>
                <a:spcPts val="4789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Reduces typing effort</a:t>
            </a:r>
            <a:r>
              <a:rPr lang="en-US" sz="3600" dirty="0"/>
              <a:t> and eliminates manual data entry challenges.</a:t>
            </a:r>
          </a:p>
          <a:p>
            <a:pPr marL="571500" indent="-571500" algn="l">
              <a:lnSpc>
                <a:spcPts val="4789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Breaks language barriers</a:t>
            </a:r>
            <a:r>
              <a:rPr lang="en-US" sz="3600" dirty="0"/>
              <a:t>, improving inclusivity in digital interactions.</a:t>
            </a:r>
            <a:endParaRPr lang="en-US" sz="3421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84406" y="1541062"/>
            <a:ext cx="602774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94250"/>
            <a:ext cx="18288000" cy="10481250"/>
          </a:xfrm>
          <a:custGeom>
            <a:avLst/>
            <a:gdLst/>
            <a:ahLst/>
            <a:cxnLst/>
            <a:rect l="l" t="t" r="r" b="b"/>
            <a:pathLst>
              <a:path w="18288000" h="10481250">
                <a:moveTo>
                  <a:pt x="0" y="0"/>
                </a:moveTo>
                <a:lnTo>
                  <a:pt x="18288000" y="0"/>
                </a:lnTo>
                <a:lnTo>
                  <a:pt x="18288000" y="10481250"/>
                </a:lnTo>
                <a:lnTo>
                  <a:pt x="0" y="10481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28509" b="-45973"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5757332" y="1602056"/>
            <a:ext cx="5994124" cy="1773322"/>
            <a:chOff x="0" y="0"/>
            <a:chExt cx="2747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99516" y="1744239"/>
            <a:ext cx="5994124" cy="1773322"/>
            <a:chOff x="0" y="0"/>
            <a:chExt cx="2747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21216" y="3786164"/>
            <a:ext cx="12679730" cy="4874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4"/>
              </a:lnSpc>
            </a:pPr>
            <a:endParaRPr dirty="0"/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Traditional form filling is time-consuming and error-prone.</a:t>
            </a:r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Typing difficulties for non-tech users, elderly individuals, and differently-abled people.</a:t>
            </a:r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Language barriers make it hard for vernacular users to fill forms.</a:t>
            </a:r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Need for a voice-enabled, AI-powered solution to simplify the process.</a:t>
            </a:r>
          </a:p>
          <a:p>
            <a:pPr algn="l">
              <a:lnSpc>
                <a:spcPts val="4834"/>
              </a:lnSpc>
            </a:pPr>
            <a:endParaRPr lang="en-US" sz="3452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65892" y="2114418"/>
            <a:ext cx="6027748" cy="7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808505" y="632349"/>
            <a:ext cx="5994124" cy="1773322"/>
            <a:chOff x="0" y="0"/>
            <a:chExt cx="2747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0689" y="774533"/>
            <a:ext cx="5994124" cy="1773322"/>
            <a:chOff x="0" y="0"/>
            <a:chExt cx="2747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08505" y="2977895"/>
            <a:ext cx="9883636" cy="463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Voice-Enabled Form Filling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Users can speak instead of typing, making the process faster and more convenient.</a:t>
            </a:r>
          </a:p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AI-Powered Error Correction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NLP ensures accurate text input, reducing mistakes in form entries.</a:t>
            </a:r>
          </a:p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User-Friendly Interface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Simple and intuitive UI for easy navigation, even for non-tech users.</a:t>
            </a:r>
          </a:p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Accessibility for All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Designed to assist elderly users and differently-abled individuals.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7066" y="1144711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879928-D181-BC7F-AA76-1A228C699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114" y="625670"/>
            <a:ext cx="6904161" cy="44416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5DCC75-7926-DD7C-6557-4FD6622DD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113" y="5497340"/>
            <a:ext cx="6904162" cy="44588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28700" y="456194"/>
            <a:ext cx="8661273" cy="1773322"/>
            <a:chOff x="0" y="0"/>
            <a:chExt cx="396988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69884" cy="812800"/>
            </a:xfrm>
            <a:custGeom>
              <a:avLst/>
              <a:gdLst/>
              <a:ahLst/>
              <a:cxnLst/>
              <a:rect l="l" t="t" r="r" b="b"/>
              <a:pathLst>
                <a:path w="3969884" h="812800">
                  <a:moveTo>
                    <a:pt x="396988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69884" y="624840"/>
                  </a:lnTo>
                  <a:lnTo>
                    <a:pt x="3969884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96988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98377"/>
            <a:ext cx="8866723" cy="1773322"/>
            <a:chOff x="0" y="0"/>
            <a:chExt cx="396988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69884" cy="812800"/>
            </a:xfrm>
            <a:custGeom>
              <a:avLst/>
              <a:gdLst/>
              <a:ahLst/>
              <a:cxnLst/>
              <a:rect l="l" t="t" r="r" b="b"/>
              <a:pathLst>
                <a:path w="3969884" h="812800">
                  <a:moveTo>
                    <a:pt x="396988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69884" y="624840"/>
                  </a:lnTo>
                  <a:lnTo>
                    <a:pt x="396988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6988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257" y="2636417"/>
            <a:ext cx="3938855" cy="851368"/>
            <a:chOff x="0" y="0"/>
            <a:chExt cx="1037394" cy="2242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7394" cy="224229"/>
            </a:xfrm>
            <a:custGeom>
              <a:avLst/>
              <a:gdLst/>
              <a:ahLst/>
              <a:cxnLst/>
              <a:rect l="l" t="t" r="r" b="b"/>
              <a:pathLst>
                <a:path w="1037394" h="224229">
                  <a:moveTo>
                    <a:pt x="0" y="0"/>
                  </a:moveTo>
                  <a:lnTo>
                    <a:pt x="1037394" y="0"/>
                  </a:lnTo>
                  <a:lnTo>
                    <a:pt x="1037394" y="224229"/>
                  </a:lnTo>
                  <a:lnTo>
                    <a:pt x="0" y="224229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37394" cy="271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4246" y="5291258"/>
            <a:ext cx="4009947" cy="917427"/>
            <a:chOff x="0" y="0"/>
            <a:chExt cx="1056118" cy="2416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6118" cy="241627"/>
            </a:xfrm>
            <a:custGeom>
              <a:avLst/>
              <a:gdLst/>
              <a:ahLst/>
              <a:cxnLst/>
              <a:rect l="l" t="t" r="r" b="b"/>
              <a:pathLst>
                <a:path w="1056118" h="241627">
                  <a:moveTo>
                    <a:pt x="0" y="0"/>
                  </a:moveTo>
                  <a:lnTo>
                    <a:pt x="1056118" y="0"/>
                  </a:lnTo>
                  <a:lnTo>
                    <a:pt x="1056118" y="241627"/>
                  </a:lnTo>
                  <a:lnTo>
                    <a:pt x="0" y="241627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56118" cy="28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4466" y="6408710"/>
            <a:ext cx="11764373" cy="176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Gemini   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(For AI-driven text processing)</a:t>
            </a:r>
          </a:p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 err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AssemblyAI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  (For speech-to-text conversion)</a:t>
            </a:r>
          </a:p>
          <a:p>
            <a:pPr algn="l">
              <a:lnSpc>
                <a:spcPts val="4661"/>
              </a:lnSpc>
            </a:pPr>
            <a:endParaRPr lang="en-US" sz="3329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95991" y="7751735"/>
            <a:ext cx="4009947" cy="917427"/>
            <a:chOff x="0" y="0"/>
            <a:chExt cx="1056118" cy="2416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56118" cy="241627"/>
            </a:xfrm>
            <a:custGeom>
              <a:avLst/>
              <a:gdLst/>
              <a:ahLst/>
              <a:cxnLst/>
              <a:rect l="l" t="t" r="r" b="b"/>
              <a:pathLst>
                <a:path w="1056118" h="241627">
                  <a:moveTo>
                    <a:pt x="0" y="0"/>
                  </a:moveTo>
                  <a:lnTo>
                    <a:pt x="1056118" y="0"/>
                  </a:lnTo>
                  <a:lnTo>
                    <a:pt x="1056118" y="241627"/>
                  </a:lnTo>
                  <a:lnTo>
                    <a:pt x="0" y="241627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056118" cy="28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585851" y="790796"/>
            <a:ext cx="2130287" cy="1857236"/>
          </a:xfrm>
          <a:custGeom>
            <a:avLst/>
            <a:gdLst/>
            <a:ahLst/>
            <a:cxnLst/>
            <a:rect l="l" t="t" r="r" b="b"/>
            <a:pathLst>
              <a:path w="2130287" h="1857236">
                <a:moveTo>
                  <a:pt x="0" y="0"/>
                </a:moveTo>
                <a:lnTo>
                  <a:pt x="2130287" y="0"/>
                </a:lnTo>
                <a:lnTo>
                  <a:pt x="2130287" y="1857236"/>
                </a:lnTo>
                <a:lnTo>
                  <a:pt x="0" y="1857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164" t="-6828" r="-43357" b="-12224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585851" y="4616357"/>
            <a:ext cx="2423086" cy="1668527"/>
          </a:xfrm>
          <a:custGeom>
            <a:avLst/>
            <a:gdLst/>
            <a:ahLst/>
            <a:cxnLst/>
            <a:rect l="l" t="t" r="r" b="b"/>
            <a:pathLst>
              <a:path w="2423086" h="1668527">
                <a:moveTo>
                  <a:pt x="0" y="0"/>
                </a:moveTo>
                <a:lnTo>
                  <a:pt x="2423087" y="0"/>
                </a:lnTo>
                <a:lnTo>
                  <a:pt x="2423087" y="1668528"/>
                </a:lnTo>
                <a:lnTo>
                  <a:pt x="0" y="1668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44" r="-1220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Freeform 23"/>
          <p:cNvSpPr/>
          <p:nvPr/>
        </p:nvSpPr>
        <p:spPr>
          <a:xfrm>
            <a:off x="13082137" y="6484910"/>
            <a:ext cx="2344132" cy="1532044"/>
          </a:xfrm>
          <a:custGeom>
            <a:avLst/>
            <a:gdLst/>
            <a:ahLst/>
            <a:cxnLst/>
            <a:rect l="l" t="t" r="r" b="b"/>
            <a:pathLst>
              <a:path w="2344132" h="1532044">
                <a:moveTo>
                  <a:pt x="0" y="0"/>
                </a:moveTo>
                <a:lnTo>
                  <a:pt x="2344133" y="0"/>
                </a:lnTo>
                <a:lnTo>
                  <a:pt x="2344133" y="1532044"/>
                </a:lnTo>
                <a:lnTo>
                  <a:pt x="0" y="1532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541" t="-36464" r="-43906" b="-2830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732251" y="8171992"/>
            <a:ext cx="2276687" cy="1589461"/>
          </a:xfrm>
          <a:custGeom>
            <a:avLst/>
            <a:gdLst/>
            <a:ahLst/>
            <a:cxnLst/>
            <a:rect l="l" t="t" r="r" b="b"/>
            <a:pathLst>
              <a:path w="2276687" h="1589461">
                <a:moveTo>
                  <a:pt x="0" y="0"/>
                </a:moveTo>
                <a:lnTo>
                  <a:pt x="2276687" y="0"/>
                </a:lnTo>
                <a:lnTo>
                  <a:pt x="2276687" y="1589460"/>
                </a:lnTo>
                <a:lnTo>
                  <a:pt x="0" y="1589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184" r="-11595" b="-318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008938" y="2871251"/>
            <a:ext cx="2352387" cy="1373206"/>
          </a:xfrm>
          <a:custGeom>
            <a:avLst/>
            <a:gdLst/>
            <a:ahLst/>
            <a:cxnLst/>
            <a:rect l="l" t="t" r="r" b="b"/>
            <a:pathLst>
              <a:path w="2352387" h="1373206">
                <a:moveTo>
                  <a:pt x="0" y="0"/>
                </a:moveTo>
                <a:lnTo>
                  <a:pt x="2352386" y="0"/>
                </a:lnTo>
                <a:lnTo>
                  <a:pt x="2352386" y="1373206"/>
                </a:lnTo>
                <a:lnTo>
                  <a:pt x="0" y="13732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764466" y="3699426"/>
            <a:ext cx="11764373" cy="117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Frontend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: 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React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.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js         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(Hosted on </a:t>
            </a:r>
            <a:r>
              <a:rPr lang="en-US" sz="3329" dirty="0" err="1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Vercel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)</a:t>
            </a:r>
          </a:p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Backend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: 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Express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.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js   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(Hosted on Render)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4246" y="2814101"/>
            <a:ext cx="366956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FULL STACK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7022" y="5527419"/>
            <a:ext cx="3407883" cy="51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0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 SERVICES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5565" y="968556"/>
            <a:ext cx="870985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TECHNOLOGY STACK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8767" y="7987895"/>
            <a:ext cx="3407883" cy="51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07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4466" y="8869187"/>
            <a:ext cx="11764373" cy="58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 err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NeonDB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  (For storing structured data)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7835" y="2070379"/>
            <a:ext cx="15131735" cy="8046568"/>
          </a:xfrm>
          <a:custGeom>
            <a:avLst/>
            <a:gdLst/>
            <a:ahLst/>
            <a:cxnLst/>
            <a:rect l="l" t="t" r="r" b="b"/>
            <a:pathLst>
              <a:path w="15131735" h="8046568">
                <a:moveTo>
                  <a:pt x="0" y="0"/>
                </a:moveTo>
                <a:lnTo>
                  <a:pt x="15131736" y="0"/>
                </a:lnTo>
                <a:lnTo>
                  <a:pt x="15131736" y="8046568"/>
                </a:lnTo>
                <a:lnTo>
                  <a:pt x="0" y="8046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1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25648" y="6694398"/>
            <a:ext cx="6542419" cy="5923863"/>
          </a:xfrm>
          <a:custGeom>
            <a:avLst/>
            <a:gdLst/>
            <a:ahLst/>
            <a:cxnLst/>
            <a:rect l="l" t="t" r="r" b="b"/>
            <a:pathLst>
              <a:path w="6542419" h="5923863">
                <a:moveTo>
                  <a:pt x="0" y="0"/>
                </a:moveTo>
                <a:lnTo>
                  <a:pt x="6542419" y="0"/>
                </a:lnTo>
                <a:lnTo>
                  <a:pt x="6542419" y="5923863"/>
                </a:lnTo>
                <a:lnTo>
                  <a:pt x="0" y="592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5300475" y="188761"/>
            <a:ext cx="8382086" cy="1741949"/>
            <a:chOff x="0" y="0"/>
            <a:chExt cx="3911112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11112" cy="812800"/>
            </a:xfrm>
            <a:custGeom>
              <a:avLst/>
              <a:gdLst/>
              <a:ahLst/>
              <a:cxnLst/>
              <a:rect l="l" t="t" r="r" b="b"/>
              <a:pathLst>
                <a:path w="3911112" h="812800">
                  <a:moveTo>
                    <a:pt x="391111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11112" y="624840"/>
                  </a:lnTo>
                  <a:lnTo>
                    <a:pt x="3911112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911112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99303" y="328429"/>
            <a:ext cx="8382086" cy="1741949"/>
            <a:chOff x="0" y="0"/>
            <a:chExt cx="3911112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11112" cy="812800"/>
            </a:xfrm>
            <a:custGeom>
              <a:avLst/>
              <a:gdLst/>
              <a:ahLst/>
              <a:cxnLst/>
              <a:rect l="l" t="t" r="r" b="b"/>
              <a:pathLst>
                <a:path w="3911112" h="812800">
                  <a:moveTo>
                    <a:pt x="391111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11112" y="624840"/>
                  </a:lnTo>
                  <a:lnTo>
                    <a:pt x="391111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911112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00475" y="772207"/>
            <a:ext cx="8580914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SYSTEM ARCHITECTURE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4425" y="3617553"/>
            <a:ext cx="6934151" cy="5263546"/>
            <a:chOff x="0" y="0"/>
            <a:chExt cx="1826279" cy="1386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6278" cy="1386284"/>
            </a:xfrm>
            <a:custGeom>
              <a:avLst/>
              <a:gdLst/>
              <a:ahLst/>
              <a:cxnLst/>
              <a:rect l="l" t="t" r="r" b="b"/>
              <a:pathLst>
                <a:path w="1826278" h="1386284">
                  <a:moveTo>
                    <a:pt x="0" y="0"/>
                  </a:moveTo>
                  <a:lnTo>
                    <a:pt x="1826278" y="0"/>
                  </a:lnTo>
                  <a:lnTo>
                    <a:pt x="1826278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26279" cy="1433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47602" y="3617553"/>
            <a:ext cx="6588108" cy="5263546"/>
            <a:chOff x="0" y="0"/>
            <a:chExt cx="1735140" cy="13862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5140" cy="1386284"/>
            </a:xfrm>
            <a:custGeom>
              <a:avLst/>
              <a:gdLst/>
              <a:ahLst/>
              <a:cxnLst/>
              <a:rect l="l" t="t" r="r" b="b"/>
              <a:pathLst>
                <a:path w="1735140" h="1386284">
                  <a:moveTo>
                    <a:pt x="0" y="0"/>
                  </a:moveTo>
                  <a:lnTo>
                    <a:pt x="1735140" y="0"/>
                  </a:lnTo>
                  <a:lnTo>
                    <a:pt x="1735140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5140" cy="1433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3374414" y="4437092"/>
            <a:ext cx="447422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2798" y="4437092"/>
            <a:ext cx="447422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BENEFITS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48262" y="5431891"/>
            <a:ext cx="6526529" cy="295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Multi-Language Support 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AI-Powered Processing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Real-Time Error Detection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Seamless Integration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62488" y="4642663"/>
            <a:ext cx="6173222" cy="374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4"/>
              </a:lnSpc>
            </a:pPr>
            <a:endParaRPr dirty="0"/>
          </a:p>
          <a:p>
            <a:pPr algn="l">
              <a:lnSpc>
                <a:spcPts val="5969"/>
              </a:lnSpc>
            </a:pPr>
            <a:r>
              <a:rPr lang="en-US" sz="4264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Increased Accessibility </a:t>
            </a:r>
          </a:p>
          <a:p>
            <a:pPr algn="l">
              <a:lnSpc>
                <a:spcPts val="5954"/>
              </a:lnSpc>
            </a:pPr>
            <a:r>
              <a:rPr lang="en-US" sz="42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Higher Accuracy </a:t>
            </a:r>
          </a:p>
          <a:p>
            <a:pPr algn="l">
              <a:lnSpc>
                <a:spcPts val="5954"/>
              </a:lnSpc>
            </a:pPr>
            <a:r>
              <a:rPr lang="en-US" sz="42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User-Friendly </a:t>
            </a:r>
          </a:p>
          <a:p>
            <a:pPr algn="l">
              <a:lnSpc>
                <a:spcPts val="5954"/>
              </a:lnSpc>
            </a:pPr>
            <a:r>
              <a:rPr lang="en-US" sz="42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Boosts Productivity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100480" y="1183717"/>
            <a:ext cx="6641176" cy="1773322"/>
            <a:chOff x="0" y="0"/>
            <a:chExt cx="3043975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43975" cy="812800"/>
            </a:xfrm>
            <a:custGeom>
              <a:avLst/>
              <a:gdLst/>
              <a:ahLst/>
              <a:cxnLst/>
              <a:rect l="l" t="t" r="r" b="b"/>
              <a:pathLst>
                <a:path w="3043975" h="812800">
                  <a:moveTo>
                    <a:pt x="304397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043975" y="624840"/>
                  </a:lnTo>
                  <a:lnTo>
                    <a:pt x="304397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043975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05780" y="1254810"/>
            <a:ext cx="6641176" cy="1773322"/>
            <a:chOff x="0" y="0"/>
            <a:chExt cx="3043975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43975" cy="812800"/>
            </a:xfrm>
            <a:custGeom>
              <a:avLst/>
              <a:gdLst/>
              <a:ahLst/>
              <a:cxnLst/>
              <a:rect l="l" t="t" r="r" b="b"/>
              <a:pathLst>
                <a:path w="3043975" h="812800">
                  <a:moveTo>
                    <a:pt x="304397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043975" y="624840"/>
                  </a:lnTo>
                  <a:lnTo>
                    <a:pt x="304397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043975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168527" y="1624988"/>
            <a:ext cx="6678430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HIGHLIGHTS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3459400" y="407319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01584" y="549503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968989" y="2322825"/>
            <a:ext cx="6645449" cy="6645449"/>
          </a:xfrm>
          <a:custGeom>
            <a:avLst/>
            <a:gdLst/>
            <a:ahLst/>
            <a:cxnLst/>
            <a:rect l="l" t="t" r="r" b="b"/>
            <a:pathLst>
              <a:path w="6645449" h="6645449">
                <a:moveTo>
                  <a:pt x="0" y="0"/>
                </a:moveTo>
                <a:lnTo>
                  <a:pt x="6645449" y="0"/>
                </a:lnTo>
                <a:lnTo>
                  <a:pt x="6645449" y="6645449"/>
                </a:lnTo>
                <a:lnTo>
                  <a:pt x="0" y="6645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925740" y="3226829"/>
            <a:ext cx="11831283" cy="457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2377" lvl="1" indent="-486189" algn="just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Government Services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Healthcare 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Banking &amp; Finance 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E-commerce 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Education </a:t>
            </a:r>
          </a:p>
          <a:p>
            <a:pPr algn="l">
              <a:lnSpc>
                <a:spcPts val="4981"/>
              </a:lnSpc>
            </a:pPr>
            <a:endParaRPr lang="en-US" sz="4503" b="1">
              <a:solidFill>
                <a:srgbClr val="000000"/>
              </a:solidFill>
              <a:latin typeface="DG Jory Bold"/>
              <a:ea typeface="DG Jory Bold"/>
              <a:cs typeface="DG Jory Bold"/>
              <a:sym typeface="DG Jory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67960" y="919681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APPLICATIONS</a:t>
            </a:r>
          </a:p>
        </p:txBody>
      </p:sp>
    </p:spTree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6075846" y="924888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18030" y="1067072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74808" y="3392588"/>
            <a:ext cx="6984492" cy="5633493"/>
          </a:xfrm>
          <a:custGeom>
            <a:avLst/>
            <a:gdLst/>
            <a:ahLst/>
            <a:cxnLst/>
            <a:rect l="l" t="t" r="r" b="b"/>
            <a:pathLst>
              <a:path w="6984492" h="5633493">
                <a:moveTo>
                  <a:pt x="0" y="0"/>
                </a:moveTo>
                <a:lnTo>
                  <a:pt x="6984492" y="0"/>
                </a:lnTo>
                <a:lnTo>
                  <a:pt x="6984492" y="5633493"/>
                </a:lnTo>
                <a:lnTo>
                  <a:pt x="0" y="5633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523" b="-1245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13536" y="3339818"/>
            <a:ext cx="7616059" cy="568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AI-powered voice input is rapidly expanding across industries.</a:t>
            </a:r>
          </a:p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High demand for accessibility &amp; multilingual support.</a:t>
            </a:r>
          </a:p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The speech recognition market is growing at 15%+ CAGR.</a:t>
            </a:r>
          </a:p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Businesses &amp; governments are adopting AI-driven form automation.</a:t>
            </a:r>
          </a:p>
          <a:p>
            <a:pPr algn="l">
              <a:lnSpc>
                <a:spcPts val="5023"/>
              </a:lnSpc>
            </a:pPr>
            <a:endParaRPr lang="en-US" sz="3588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84406" y="1437250"/>
            <a:ext cx="6027748" cy="7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4|1.6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3|2.2|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6|1.1|1.4|0.7|0.6|0.5|0.5|1.3|1.2|1.5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552</Words>
  <Application>Microsoft Office PowerPoint</Application>
  <PresentationFormat>Custom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DG Jory</vt:lpstr>
      <vt:lpstr>Canva Sans</vt:lpstr>
      <vt:lpstr>DG Jory Bold</vt:lpstr>
      <vt:lpstr>Arial</vt:lpstr>
      <vt:lpstr>League Spartan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Beyond_Qwerty Project</dc:title>
  <dc:creator>Asus</dc:creator>
  <cp:lastModifiedBy>Pritam Dash</cp:lastModifiedBy>
  <cp:revision>6</cp:revision>
  <dcterms:created xsi:type="dcterms:W3CDTF">2006-08-16T00:00:00Z</dcterms:created>
  <dcterms:modified xsi:type="dcterms:W3CDTF">2025-03-17T15:16:46Z</dcterms:modified>
  <dc:identifier>DAGg4LJeUkM</dc:identifier>
</cp:coreProperties>
</file>